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9" r:id="rId3"/>
    <p:sldId id="259" r:id="rId4"/>
    <p:sldId id="270" r:id="rId5"/>
    <p:sldId id="271" r:id="rId6"/>
    <p:sldId id="257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73" r:id="rId17"/>
    <p:sldId id="274" r:id="rId18"/>
    <p:sldId id="261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71"/>
  </p:normalViewPr>
  <p:slideViewPr>
    <p:cSldViewPr snapToGrid="0" snapToObjects="1">
      <p:cViewPr varScale="1">
        <p:scale>
          <a:sx n="101" d="100"/>
          <a:sy n="101" d="100"/>
        </p:scale>
        <p:origin x="-104" y="-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C57AA-B9BA-4344-A02A-263F3C40AA48}" type="datetimeFigureOut">
              <a:rPr lang="en-US" smtClean="0"/>
              <a:t>12/8/16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61DDA-93B8-BF40-B820-CE4DC90DBE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39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/>
              <a:t>12/8/16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/>
              <a:t>12/8/16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/>
              <a:t>12/8/16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/>
              <a:t>12/8/16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/>
              <a:t>12/8/16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/>
              <a:t>12/8/16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/>
              <a:t>12/8/16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/>
              <a:t>12/8/16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/>
              <a:t>12/8/16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/>
              <a:t>12/8/16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/>
              <a:t>12/8/16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/>
              <a:t>12/8/16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/>
              <a:t>12/8/16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/>
              <a:t>12/8/16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/>
              <a:t>12/8/16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/>
              <a:t>12/8/16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/>
              <a:t>12/8/16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/>
              <a:t>12/8/16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anepds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7603" y="2930650"/>
            <a:ext cx="9144000" cy="164149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James  A. Gardner</a:t>
            </a:r>
            <a:b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Public Defender Services </a:t>
            </a:r>
            <a:b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Veterans Defense Resource Center</a:t>
            </a:r>
            <a:endParaRPr lang="en-US" sz="32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2346" y="669821"/>
            <a:ext cx="9144000" cy="754025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Representing Veterans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34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Build your case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VA Records </a:t>
            </a:r>
          </a:p>
          <a:p>
            <a:pPr lvl="3"/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PTSD, MST, TBI, service connected disabilities</a:t>
            </a:r>
          </a:p>
          <a:p>
            <a:pPr lvl="3"/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Substance abuse </a:t>
            </a:r>
          </a:p>
          <a:p>
            <a:pPr lvl="3"/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Moral Injury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VA Form 5345 / </a:t>
            </a:r>
            <a:r>
              <a:rPr lang="en-US" sz="3200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www.va.gov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/directory 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Screen Client PTSD or TBI (common not to disclosure)</a:t>
            </a:r>
          </a:p>
          <a:p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Independent Examination (Expert Consultant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32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091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Common Defenses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Self Defense – PTSD, TBI, Moral Injury, Total Military Institution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Mental Defense – PTSD, TBI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Good Soldier Defense – credibility</a:t>
            </a:r>
          </a:p>
        </p:txBody>
      </p:sp>
    </p:spTree>
    <p:extLst>
      <p:ext uri="{BB962C8B-B14F-4D97-AF65-F5344CB8AC3E}">
        <p14:creationId xmlns:p14="http://schemas.microsoft.com/office/powerpoint/2010/main" val="161909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Mitigation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Explain how client’s individual military service and affected his or her criminal behavior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Drug behavior related to service, PTSD, TBI, MST, or undiagnosed condition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Military Total Institution, Psychological Conditioning, or Moral Injury (confession or assault)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Good Soldier Defense (deployment)</a:t>
            </a:r>
          </a:p>
        </p:txBody>
      </p:sp>
    </p:spTree>
    <p:extLst>
      <p:ext uri="{BB962C8B-B14F-4D97-AF65-F5344CB8AC3E}">
        <p14:creationId xmlns:p14="http://schemas.microsoft.com/office/powerpoint/2010/main" val="1497856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7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Mitigation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79100" y="1656291"/>
            <a:ext cx="10233800" cy="4351338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Military Service by itself is an enumerating mitigating factor under ORS 137.090(2) (applies to both felony and misdemeanor cases)</a:t>
            </a:r>
          </a:p>
          <a:p>
            <a:r>
              <a:rPr lang="en-US" sz="2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nonenumerated</a:t>
            </a:r>
            <a:r>
              <a:rPr lang="en-US" sz="2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factors include deployment, PTSD, and others (see </a:t>
            </a:r>
            <a:r>
              <a:rPr lang="en-US" sz="2600" i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State v. </a:t>
            </a:r>
            <a:r>
              <a:rPr lang="en-US" sz="2600" i="1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Speedis</a:t>
            </a:r>
            <a:r>
              <a:rPr lang="en-US" sz="2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, 350 Or 424, 432-33 (2011) (state constitution separation of powers does not prohibit guidelines delegation of authority to create </a:t>
            </a:r>
            <a:r>
              <a:rPr lang="en-US" sz="2600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nonenumerated</a:t>
            </a:r>
            <a:r>
              <a:rPr lang="en-US" sz="2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departure factors).</a:t>
            </a:r>
          </a:p>
          <a:p>
            <a:r>
              <a:rPr lang="en-US" sz="2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Example: NCO assigned to a unit and is scheduled to deploy to a combat zone.  NCO will attest to his performance and the unit needs him to deploy and </a:t>
            </a:r>
            <a:r>
              <a:rPr lang="en-US" sz="2600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wll</a:t>
            </a:r>
            <a:r>
              <a:rPr lang="en-US" sz="2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affect the units mission.  See </a:t>
            </a:r>
            <a:r>
              <a:rPr lang="en-US" sz="2600" i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State </a:t>
            </a:r>
            <a:r>
              <a:rPr lang="en-US" sz="2600" i="1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v.Milikowsky</a:t>
            </a:r>
            <a:r>
              <a:rPr lang="en-US" sz="2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, 65 F3d 4, 8 (2d Cir 1995) (“[a]</a:t>
            </a:r>
            <a:r>
              <a:rPr lang="en-US" sz="2600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mong</a:t>
            </a:r>
            <a:r>
              <a:rPr lang="en-US" sz="2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the permissible justifications for downward departure *** is to reduce the effects that incarceration of a defendant may have on innocent third parties”)</a:t>
            </a:r>
          </a:p>
        </p:txBody>
      </p:sp>
    </p:spTree>
    <p:extLst>
      <p:ext uri="{BB962C8B-B14F-4D97-AF65-F5344CB8AC3E}">
        <p14:creationId xmlns:p14="http://schemas.microsoft.com/office/powerpoint/2010/main" val="1936476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7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Mitigation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79100" y="1656291"/>
            <a:ext cx="10233800" cy="435133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Use enumerated factors in conjunction with </a:t>
            </a:r>
            <a:r>
              <a:rPr lang="en-US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nonenumerated</a:t>
            </a:r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factors for departure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Example consider veteran-defendant whose criminal conduct could be explain as a by-product of PTSD cause by a roadside blast while deployed.  For that veteran-defendant consider under the following enumerated factors to seek mitigation under OAR 213-008-0002, (B), (C), (I), and (J)</a:t>
            </a:r>
          </a:p>
        </p:txBody>
      </p:sp>
    </p:spTree>
    <p:extLst>
      <p:ext uri="{BB962C8B-B14F-4D97-AF65-F5344CB8AC3E}">
        <p14:creationId xmlns:p14="http://schemas.microsoft.com/office/powerpoint/2010/main" val="230521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7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DA Vet Diversion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79100" y="1656291"/>
            <a:ext cx="10233800" cy="435133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DA Veteran Diversion ORS 135.886(2)  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Specific Exception for Vets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Qualify if: (1) not “serious physical injury”; (2) not charged with Class A or B felony involving “physical injury”; (2) charge with a ‘domestic violence”; (3) and no pending protective order. ORS </a:t>
            </a:r>
            <a:r>
              <a:rPr lang="en-US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135.886(3)(a)-</a:t>
            </a:r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(c)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For example, would apply to Unlawful Use of Weapon or Assault III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Intended to apply to domestic violence cases, but requires a guilty plea and extends the diversion period to 270 days instead of 180.  ORS 135.898</a:t>
            </a:r>
          </a:p>
        </p:txBody>
      </p:sp>
    </p:spTree>
    <p:extLst>
      <p:ext uri="{BB962C8B-B14F-4D97-AF65-F5344CB8AC3E}">
        <p14:creationId xmlns:p14="http://schemas.microsoft.com/office/powerpoint/2010/main" val="1781507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7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DA Vet Diversion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79100" y="1656291"/>
            <a:ext cx="10233800" cy="435133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Inflexible DA in Lane County, cannot have a policy not to offer DA Vet Diversion in domestic violence cases.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Determining the interest of justice and benefit the community examine the military community and effect on any deployment.  See United States v. </a:t>
            </a:r>
            <a:r>
              <a:rPr lang="en-US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Milikowsky</a:t>
            </a:r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, 65 F3d 4, 8 (2d Cir 1995).</a:t>
            </a:r>
          </a:p>
        </p:txBody>
      </p:sp>
    </p:spTree>
    <p:extLst>
      <p:ext uri="{BB962C8B-B14F-4D97-AF65-F5344CB8AC3E}">
        <p14:creationId xmlns:p14="http://schemas.microsoft.com/office/powerpoint/2010/main" val="2015017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7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DUII Vet Diversion Authority 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79100" y="1656290"/>
            <a:ext cx="10233800" cy="4769449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Otherwise diversion eligible veterans-defendants could be denied DUII diversion because of military obligations because one year diversion period and 180 day limited extension.  ORS 813.200 and 813.225.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ORS 813.220(12) prohibits courts from denying DUII diversion because of active-duty military service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Courts have discretion to allow </a:t>
            </a:r>
            <a:r>
              <a:rPr lang="en-US" sz="2400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servicemembers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as many extensions of time of whatever length to complete DUII diversion agreement.  ORS 813.225(7)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Courts also have discretion to allow </a:t>
            </a:r>
            <a:r>
              <a:rPr lang="en-US" sz="240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servicemembers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serving outside of the state to complete comparable treatment programs.  ORS 813.233.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ORS 813.225(4)(a)-(b) allows </a:t>
            </a:r>
            <a:r>
              <a:rPr lang="en-US" sz="2400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servicemebers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attorney to appear at the termination hearing; appear by telephone, stay the proceeding.</a:t>
            </a:r>
            <a:endParaRPr lang="en-US" dirty="0" smtClean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872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Collateral Consequences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145148" y="1555083"/>
            <a:ext cx="10233800" cy="5210178"/>
          </a:xfrm>
        </p:spPr>
        <p:txBody>
          <a:bodyPr>
            <a:noAutofit/>
          </a:bodyPr>
          <a:lstStyle/>
          <a:p>
            <a:r>
              <a:rPr lang="en-US" i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Lautenberg</a:t>
            </a:r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qualifying conviction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Felony or misdemeanor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Military Career (implications)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Crime / Officer versus enlisted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VA Benefits and Apportionment 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Disability compensation is reduced (felony and imprisoned for more than 60 days, 10% rate if more than 20% disabled, can be reinstated upon release)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Pension and health care</a:t>
            </a:r>
            <a:r>
              <a:rPr lang="en-US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suspended (61st day felony or </a:t>
            </a:r>
            <a:r>
              <a:rPr lang="en-US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misd</a:t>
            </a:r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.)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Apportionment for Disability (must notify VA apportioned to family members)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Pension suspended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Education and Health Care is limited</a:t>
            </a:r>
          </a:p>
        </p:txBody>
      </p:sp>
    </p:spTree>
    <p:extLst>
      <p:ext uri="{BB962C8B-B14F-4D97-AF65-F5344CB8AC3E}">
        <p14:creationId xmlns:p14="http://schemas.microsoft.com/office/powerpoint/2010/main" val="1703417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617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Questions?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87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Veterans Defense Resource Center (VDRC)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How did we get here?</a:t>
            </a:r>
          </a:p>
          <a:p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What is VRDC and how can </a:t>
            </a:r>
            <a:r>
              <a:rPr lang="en-US" sz="4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I can help? </a:t>
            </a:r>
            <a:endParaRPr lang="en-US" sz="4000" dirty="0" smtClean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Website 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74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Percentage of Veterans in Prison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2012 – DOC 2,682 self identifying veterans 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19.1% of prison population (California 2.7% and New York 4.5%)</a:t>
            </a:r>
          </a:p>
          <a:p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Veteran-imprisonment rate 159% greater than the non-veteran rate or 813 per 100,000 veterans living in prison</a:t>
            </a:r>
          </a:p>
          <a:p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2016 – DOC estimate based on WA State 8.5%</a:t>
            </a:r>
          </a:p>
          <a:p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Lane County Jail 25-50 every week</a:t>
            </a:r>
          </a:p>
        </p:txBody>
      </p:sp>
    </p:spTree>
    <p:extLst>
      <p:ext uri="{BB962C8B-B14F-4D97-AF65-F5344CB8AC3E}">
        <p14:creationId xmlns:p14="http://schemas.microsoft.com/office/powerpoint/2010/main" val="141379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How can VDRC help?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Public Defense Services Commission created the VDRC in response to Oregon’s growing crisis where disproportionate number of veterans with untreated or undiagnosed service-related injuries and illnesses who get lost 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in the 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criminal justice system.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provide support, advice, and assistance to court-appointed attorneys representing veterans</a:t>
            </a:r>
          </a:p>
        </p:txBody>
      </p:sp>
    </p:spTree>
    <p:extLst>
      <p:ext uri="{BB962C8B-B14F-4D97-AF65-F5344CB8AC3E}">
        <p14:creationId xmlns:p14="http://schemas.microsoft.com/office/powerpoint/2010/main" val="21065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Website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hlinkClick r:id="rId2"/>
              </a:rPr>
              <a:t>http://www.lanepds.org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hlinkClick r:id="rId2"/>
              </a:rPr>
              <a:t>/</a:t>
            </a:r>
            <a:endParaRPr lang="en-US" sz="3200" dirty="0" smtClean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Treatment resources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Documents and materials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Experts</a:t>
            </a:r>
          </a:p>
        </p:txBody>
      </p:sp>
    </p:spTree>
    <p:extLst>
      <p:ext uri="{BB962C8B-B14F-4D97-AF65-F5344CB8AC3E}">
        <p14:creationId xmlns:p14="http://schemas.microsoft.com/office/powerpoint/2010/main" val="1145960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Defending Veterans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(1) Determine nature and extent of military service / veterans status</a:t>
            </a:r>
          </a:p>
          <a:p>
            <a:r>
              <a:rPr lang="en-US" sz="4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(2) Build your case</a:t>
            </a:r>
          </a:p>
          <a:p>
            <a:r>
              <a:rPr lang="en-US" sz="4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(3) Defense </a:t>
            </a:r>
          </a:p>
          <a:p>
            <a:r>
              <a:rPr lang="en-US" sz="4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(4) Mitigation</a:t>
            </a:r>
          </a:p>
          <a:p>
            <a:r>
              <a:rPr lang="en-US" sz="4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(5) Collateral Consequences</a:t>
            </a:r>
          </a:p>
        </p:txBody>
      </p:sp>
    </p:spTree>
    <p:extLst>
      <p:ext uri="{BB962C8B-B14F-4D97-AF65-F5344CB8AC3E}">
        <p14:creationId xmlns:p14="http://schemas.microsoft.com/office/powerpoint/2010/main" val="15669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Veteran?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Under ORS 135.881(4) “servicemember” means a person who currently serving in the active duty military, the reserves, or the National Guard; or a person who previously served (a veteran) and who received an honorable discharge, a general discharge under honorable conditions, or a discharge under other than honorable 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Use special intake form (see Veteran / </a:t>
            </a:r>
            <a:r>
              <a:rPr lang="en-US" sz="3200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servicemember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interview sheet)</a:t>
            </a:r>
          </a:p>
        </p:txBody>
      </p:sp>
    </p:spTree>
    <p:extLst>
      <p:ext uri="{BB962C8B-B14F-4D97-AF65-F5344CB8AC3E}">
        <p14:creationId xmlns:p14="http://schemas.microsoft.com/office/powerpoint/2010/main" val="69844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Why is it important to understand nature and extent of military service?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Most attorneys know very little about military culture and terminology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Understanding nature of service can build your case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For example, if veteran-defendant tells you he was deployed to Operation New Dawn, his MOS was 13B, his rank was E-4, and he operated and 240B.  Most lawyers would have no idea what that means.</a:t>
            </a:r>
          </a:p>
        </p:txBody>
      </p:sp>
    </p:spTree>
    <p:extLst>
      <p:ext uri="{BB962C8B-B14F-4D97-AF65-F5344CB8AC3E}">
        <p14:creationId xmlns:p14="http://schemas.microsoft.com/office/powerpoint/2010/main" val="13956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Build your case</a:t>
            </a:r>
            <a:endParaRPr lang="en-US" sz="40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Service Records – corroborate</a:t>
            </a:r>
          </a:p>
          <a:p>
            <a:pPr lvl="3"/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Active Duty, Reserve (title 10 v. Title 32), National Guard</a:t>
            </a:r>
          </a:p>
          <a:p>
            <a:pPr lvl="3"/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Orders, DD214, NG Form 22 or 2-1</a:t>
            </a:r>
          </a:p>
          <a:p>
            <a:pPr lvl="3"/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SMIF</a:t>
            </a:r>
          </a:p>
          <a:p>
            <a:pPr lvl="3"/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OMPF</a:t>
            </a:r>
          </a:p>
          <a:p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Still active? 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SF 180 or </a:t>
            </a:r>
            <a:r>
              <a:rPr lang="en-US" sz="3200" i="1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www.archives.gov</a:t>
            </a:r>
            <a:r>
              <a:rPr lang="en-US" sz="3200" i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/veterans/military-service-records/</a:t>
            </a:r>
          </a:p>
          <a:p>
            <a:endParaRPr lang="en-US" sz="3600" dirty="0" smtClean="0">
              <a:solidFill>
                <a:srgbClr val="FFF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458929"/>
      </p:ext>
    </p:extLst>
  </p:cSld>
  <p:clrMapOvr>
    <a:masterClrMapping/>
  </p:clrMapOvr>
</p:sld>
</file>

<file path=ppt/theme/theme1.xml><?xml version="1.0" encoding="utf-8"?>
<a:theme xmlns:a="http://schemas.openxmlformats.org/drawingml/2006/main" name="Representing Veterans - Defense and Mitigation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presenting Veterans - Defense and Mitigation" id="{F5AC8B73-ED07-F84C-AF2E-129A267C1190}" vid="{6A462A84-E375-5E4F-AEC5-74F4A77EB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Representing Veterans - Defense and Mitigation.potx</Template>
  <TotalTime>200</TotalTime>
  <Words>1155</Words>
  <Application>Microsoft Macintosh PowerPoint</Application>
  <PresentationFormat>Custom</PresentationFormat>
  <Paragraphs>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Representing Veterans - Defense and Mitigation</vt:lpstr>
      <vt:lpstr>James  A. Gardner Public Defender Services  Veterans Defense Resource Center</vt:lpstr>
      <vt:lpstr>Veterans Defense Resource Center (VDRC)</vt:lpstr>
      <vt:lpstr>Percentage of Veterans in Prison</vt:lpstr>
      <vt:lpstr>How can VDRC help?</vt:lpstr>
      <vt:lpstr>Website</vt:lpstr>
      <vt:lpstr>Defending Veterans</vt:lpstr>
      <vt:lpstr>Veteran?</vt:lpstr>
      <vt:lpstr>Why is it important to understand nature and extent of military service?</vt:lpstr>
      <vt:lpstr>Build your case</vt:lpstr>
      <vt:lpstr>Build your case</vt:lpstr>
      <vt:lpstr>Common Defenses</vt:lpstr>
      <vt:lpstr>Mitigation</vt:lpstr>
      <vt:lpstr>Mitigation</vt:lpstr>
      <vt:lpstr>Mitigation</vt:lpstr>
      <vt:lpstr>DA Vet Diversion</vt:lpstr>
      <vt:lpstr>DA Vet Diversion</vt:lpstr>
      <vt:lpstr>DUII Vet Diversion Authority </vt:lpstr>
      <vt:lpstr>Collateral Consequences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Gardner</dc:creator>
  <cp:lastModifiedBy>James Gardner</cp:lastModifiedBy>
  <cp:revision>23</cp:revision>
  <dcterms:created xsi:type="dcterms:W3CDTF">2016-12-06T03:44:05Z</dcterms:created>
  <dcterms:modified xsi:type="dcterms:W3CDTF">2016-12-08T23:35:12Z</dcterms:modified>
</cp:coreProperties>
</file>